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
  </p:notesMasterIdLst>
  <p:sldIdLst>
    <p:sldId id="256" r:id="rId2"/>
    <p:sldId id="264" r:id="rId3"/>
    <p:sldId id="263"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1784" autoAdjust="0"/>
  </p:normalViewPr>
  <p:slideViewPr>
    <p:cSldViewPr snapToGrid="0">
      <p:cViewPr varScale="1">
        <p:scale>
          <a:sx n="85" d="100"/>
          <a:sy n="85" d="100"/>
        </p:scale>
        <p:origin x="63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2D6571-2919-444B-ADE8-630745C52A4D}" type="datetimeFigureOut">
              <a:rPr lang="en-CA" smtClean="0"/>
              <a:t>2021-07-21</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8BFE3C-3125-40E9-9D78-C062A8E5F7E3}" type="slidenum">
              <a:rPr lang="en-CA" smtClean="0"/>
              <a:t>‹#›</a:t>
            </a:fld>
            <a:endParaRPr lang="en-CA"/>
          </a:p>
        </p:txBody>
      </p:sp>
    </p:spTree>
    <p:extLst>
      <p:ext uri="{BB962C8B-B14F-4D97-AF65-F5344CB8AC3E}">
        <p14:creationId xmlns:p14="http://schemas.microsoft.com/office/powerpoint/2010/main" val="41432401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khaleejtimes.com/international/americas/google-ceo-applauds-student-who-scored-zero-in-physics-exams"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a:p>
            <a:r>
              <a:rPr lang="en-CA" dirty="0"/>
              <a:t>Click to reveal 4-minute YouTube video </a:t>
            </a:r>
          </a:p>
        </p:txBody>
      </p:sp>
      <p:sp>
        <p:nvSpPr>
          <p:cNvPr id="4" name="Slide Number Placeholder 3"/>
          <p:cNvSpPr>
            <a:spLocks noGrp="1"/>
          </p:cNvSpPr>
          <p:nvPr>
            <p:ph type="sldNum" sz="quarter" idx="5"/>
          </p:nvPr>
        </p:nvSpPr>
        <p:spPr/>
        <p:txBody>
          <a:bodyPr/>
          <a:lstStyle/>
          <a:p>
            <a:fld id="{C48BFE3C-3125-40E9-9D78-C062A8E5F7E3}" type="slidenum">
              <a:rPr lang="en-CA" smtClean="0"/>
              <a:t>1</a:t>
            </a:fld>
            <a:endParaRPr lang="en-CA"/>
          </a:p>
        </p:txBody>
      </p:sp>
    </p:spTree>
    <p:extLst>
      <p:ext uri="{BB962C8B-B14F-4D97-AF65-F5344CB8AC3E}">
        <p14:creationId xmlns:p14="http://schemas.microsoft.com/office/powerpoint/2010/main" val="196947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Open ended question – have class use cell phones to text (put number on screen)</a:t>
            </a:r>
          </a:p>
          <a:p>
            <a:endParaRPr lang="en-CA" dirty="0"/>
          </a:p>
          <a:p>
            <a:pPr>
              <a:buFont typeface="Arial" panose="020B0604020202020204" pitchFamily="34" charset="0"/>
              <a:buNone/>
            </a:pPr>
            <a:r>
              <a:rPr lang="en-US" dirty="0"/>
              <a:t>Ways to overcome impostor syndrome: </a:t>
            </a:r>
          </a:p>
          <a:p>
            <a:pPr>
              <a:buFont typeface="Arial" panose="020B0604020202020204" pitchFamily="34" charset="0"/>
              <a:buChar char="•"/>
            </a:pPr>
            <a:r>
              <a:rPr lang="en-US" dirty="0"/>
              <a:t>Break the silence: share how you feel with others</a:t>
            </a:r>
          </a:p>
          <a:p>
            <a:pPr>
              <a:buFont typeface="Arial" panose="020B0604020202020204" pitchFamily="34" charset="0"/>
              <a:buChar char="•"/>
            </a:pPr>
            <a:r>
              <a:rPr lang="en-US" dirty="0"/>
              <a:t>Separate feelings from fact: You *have* feelings, which does not mean that you *are* this feeling. A feeling does not mean it’s true.</a:t>
            </a:r>
          </a:p>
          <a:p>
            <a:pPr>
              <a:buFont typeface="Arial" panose="020B0604020202020204" pitchFamily="34" charset="0"/>
              <a:buChar char="•"/>
            </a:pPr>
            <a:r>
              <a:rPr lang="en-US" dirty="0"/>
              <a:t>Recognize when you should feel fraudulent: If you’re a new employee or if you are in a new university course, you should feel doubt! It’s normal</a:t>
            </a:r>
          </a:p>
          <a:p>
            <a:pPr>
              <a:buFont typeface="Arial" panose="020B0604020202020204" pitchFamily="34" charset="0"/>
              <a:buChar char="•"/>
            </a:pPr>
            <a:r>
              <a:rPr lang="en-US" dirty="0"/>
              <a:t>Accentuate the Positive: students are often hard on themselves for mistakes: Forgive yourself! You CANNOT be perfect if you are learning something new! </a:t>
            </a:r>
          </a:p>
          <a:p>
            <a:pPr>
              <a:buFont typeface="Arial" panose="020B0604020202020204" pitchFamily="34" charset="0"/>
              <a:buChar char="•"/>
            </a:pPr>
            <a:r>
              <a:rPr lang="en-US" dirty="0"/>
              <a:t>Develop a new response to failure and mistake making: Learn from your mistakes and keep moving forward!</a:t>
            </a:r>
          </a:p>
          <a:p>
            <a:pPr>
              <a:buFont typeface="Arial" panose="020B0604020202020204" pitchFamily="34" charset="0"/>
              <a:buChar char="•"/>
            </a:pPr>
            <a:r>
              <a:rPr lang="en-US" dirty="0"/>
              <a:t>Right the Rules: You have just as much right as everyone else to make mistakes or ask questions (no one expects you to somehow know everything!)</a:t>
            </a:r>
          </a:p>
          <a:p>
            <a:pPr>
              <a:buFont typeface="Arial" panose="020B0604020202020204" pitchFamily="34" charset="0"/>
              <a:buChar char="•"/>
            </a:pPr>
            <a:r>
              <a:rPr lang="en-US" dirty="0"/>
              <a:t>Develop a new script: Your script is that automatic mental tape that starts playing in situations that trigger your impostor feelings. When you start a new class or project, think something </a:t>
            </a:r>
            <a:r>
              <a:rPr lang="en-US" dirty="0" err="1"/>
              <a:t>posiive</a:t>
            </a:r>
            <a:r>
              <a:rPr lang="en-US" dirty="0"/>
              <a:t> like: ‘I won’t know all of the answers, but I know I can figure them out or ask for help! I know I can learn.’</a:t>
            </a:r>
          </a:p>
          <a:p>
            <a:pPr>
              <a:buFont typeface="Arial" panose="020B0604020202020204" pitchFamily="34" charset="0"/>
              <a:buChar char="•"/>
            </a:pPr>
            <a:r>
              <a:rPr lang="en-US" dirty="0"/>
              <a:t>Visualize success: Picture yourself successfully making a presentation or asking a question. Try not to focus so much on what could go wrong.</a:t>
            </a:r>
          </a:p>
          <a:p>
            <a:pPr>
              <a:buFont typeface="Arial" panose="020B0604020202020204" pitchFamily="34" charset="0"/>
              <a:buChar char="•"/>
            </a:pPr>
            <a:r>
              <a:rPr lang="en-US" dirty="0"/>
              <a:t>Reward yourself: celebrate your achievements. Did you pass a quiz? Great! Treat yourself!</a:t>
            </a:r>
          </a:p>
          <a:p>
            <a:pPr>
              <a:buFont typeface="Arial" panose="020B0604020202020204" pitchFamily="34" charset="0"/>
              <a:buChar char="•"/>
            </a:pPr>
            <a:r>
              <a:rPr lang="en-US" dirty="0"/>
              <a:t>Fake it till you make it: Now and then, we all have to fly by the seat of our pants, and courage comes from taking risks. Don’t wait until you feel confident to put yourself out there, or you may never do so. If you have a question, try asking it in class, or emailing the prof or a TA– it’s intimidating, but you can do it!</a:t>
            </a:r>
          </a:p>
          <a:p>
            <a:pPr>
              <a:buFont typeface="Arial" panose="020B0604020202020204" pitchFamily="34" charset="0"/>
              <a:buChar char="•"/>
            </a:pPr>
            <a:endParaRPr lang="en-US"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CA" dirty="0"/>
              <a:t> (source: https://www.concordia.edu/blog/impostor-syndrome-a-college-student-nightmare.html) </a:t>
            </a:r>
          </a:p>
          <a:p>
            <a:endParaRPr lang="en-CA" dirty="0"/>
          </a:p>
        </p:txBody>
      </p:sp>
      <p:sp>
        <p:nvSpPr>
          <p:cNvPr id="4" name="Slide Number Placeholder 3"/>
          <p:cNvSpPr>
            <a:spLocks noGrp="1"/>
          </p:cNvSpPr>
          <p:nvPr>
            <p:ph type="sldNum" sz="quarter" idx="5"/>
          </p:nvPr>
        </p:nvSpPr>
        <p:spPr/>
        <p:txBody>
          <a:bodyPr/>
          <a:lstStyle/>
          <a:p>
            <a:fld id="{C48BFE3C-3125-40E9-9D78-C062A8E5F7E3}" type="slidenum">
              <a:rPr lang="en-CA" smtClean="0"/>
              <a:t>2</a:t>
            </a:fld>
            <a:endParaRPr lang="en-CA"/>
          </a:p>
        </p:txBody>
      </p:sp>
    </p:spTree>
    <p:extLst>
      <p:ext uri="{BB962C8B-B14F-4D97-AF65-F5344CB8AC3E}">
        <p14:creationId xmlns:p14="http://schemas.microsoft.com/office/powerpoint/2010/main" val="26765221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Place in a few examples from own discipline to inspire and encourage students, reminding them that everyone fails (it’s part of learning)</a:t>
            </a:r>
          </a:p>
          <a:p>
            <a:pPr marL="0" marR="0" lvl="0" indent="0" algn="l" defTabSz="914400" rtl="0" eaLnBrk="1" fontAlgn="auto" latinLnBrk="0" hangingPunct="1">
              <a:lnSpc>
                <a:spcPct val="100000"/>
              </a:lnSpc>
              <a:spcBef>
                <a:spcPts val="0"/>
              </a:spcBef>
              <a:spcAft>
                <a:spcPts val="0"/>
              </a:spcAft>
              <a:buClrTx/>
              <a:buSzTx/>
              <a:buFontTx/>
              <a:buNone/>
              <a:tabLst/>
              <a:defRPr/>
            </a:pPr>
            <a:r>
              <a:rPr lang="en-CA" dirty="0"/>
              <a:t>Google for fail forward posts. Example of article featuring posts for physics: </a:t>
            </a:r>
            <a:r>
              <a:rPr lang="en-CA"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https://www.khaleejtimes.com/international/americas/google-ceo-applauds-student-who-scored-zero-in-physics-exams</a:t>
            </a:r>
            <a:r>
              <a:rPr lang="en-CA" sz="1800" dirty="0">
                <a:effectLst/>
                <a:latin typeface="Calibri" panose="020F0502020204030204" pitchFamily="34" charset="0"/>
                <a:ea typeface="Calibri" panose="020F0502020204030204" pitchFamily="34" charset="0"/>
                <a:cs typeface="Times New Roman" panose="02020603050405020304" pitchFamily="18" charset="0"/>
              </a:rPr>
              <a:t> </a:t>
            </a:r>
          </a:p>
          <a:p>
            <a:endParaRPr lang="en-CA" dirty="0"/>
          </a:p>
          <a:p>
            <a:r>
              <a:rPr lang="en-CA" b="1" dirty="0"/>
              <a:t>Can share personal story here of a time you failed and how you felt, as well as how it contributed to your success </a:t>
            </a:r>
          </a:p>
          <a:p>
            <a:endParaRPr lang="en-CA" b="1" dirty="0"/>
          </a:p>
          <a:p>
            <a:r>
              <a:rPr lang="en-CA" b="0" dirty="0"/>
              <a:t>Optional: Can post this 3 minute self test on </a:t>
            </a:r>
            <a:r>
              <a:rPr lang="en-CA" b="0" dirty="0" err="1"/>
              <a:t>brightspace</a:t>
            </a:r>
            <a:r>
              <a:rPr lang="en-CA" b="0" dirty="0"/>
              <a:t> and encourage students to take the test: https://www.idrlabs.com/3-minute-impostor-syndrome/test.php </a:t>
            </a:r>
          </a:p>
        </p:txBody>
      </p:sp>
      <p:sp>
        <p:nvSpPr>
          <p:cNvPr id="4" name="Slide Number Placeholder 3"/>
          <p:cNvSpPr>
            <a:spLocks noGrp="1"/>
          </p:cNvSpPr>
          <p:nvPr>
            <p:ph type="sldNum" sz="quarter" idx="5"/>
          </p:nvPr>
        </p:nvSpPr>
        <p:spPr/>
        <p:txBody>
          <a:bodyPr/>
          <a:lstStyle/>
          <a:p>
            <a:fld id="{C48BFE3C-3125-40E9-9D78-C062A8E5F7E3}" type="slidenum">
              <a:rPr lang="en-CA" smtClean="0"/>
              <a:t>3</a:t>
            </a:fld>
            <a:endParaRPr lang="en-CA"/>
          </a:p>
        </p:txBody>
      </p:sp>
    </p:spTree>
    <p:extLst>
      <p:ext uri="{BB962C8B-B14F-4D97-AF65-F5344CB8AC3E}">
        <p14:creationId xmlns:p14="http://schemas.microsoft.com/office/powerpoint/2010/main" val="31496221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135CA63-2803-42D1-A466-E6C1AABCC945}" type="datetimeFigureOut">
              <a:rPr lang="en-CA" smtClean="0"/>
              <a:t>2021-07-21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D663858-0BA6-4D96-AE39-2EAAEBC44F43}" type="slidenum">
              <a:rPr lang="en-CA" smtClean="0"/>
              <a:t>‹#›</a:t>
            </a:fld>
            <a:endParaRPr lang="en-CA"/>
          </a:p>
        </p:txBody>
      </p:sp>
    </p:spTree>
    <p:extLst>
      <p:ext uri="{BB962C8B-B14F-4D97-AF65-F5344CB8AC3E}">
        <p14:creationId xmlns:p14="http://schemas.microsoft.com/office/powerpoint/2010/main" val="36924068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135CA63-2803-42D1-A466-E6C1AABCC945}" type="datetimeFigureOut">
              <a:rPr lang="en-CA" smtClean="0"/>
              <a:t>2021-07-21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D663858-0BA6-4D96-AE39-2EAAEBC44F43}" type="slidenum">
              <a:rPr lang="en-CA" smtClean="0"/>
              <a:t>‹#›</a:t>
            </a:fld>
            <a:endParaRPr lang="en-CA"/>
          </a:p>
        </p:txBody>
      </p:sp>
    </p:spTree>
    <p:extLst>
      <p:ext uri="{BB962C8B-B14F-4D97-AF65-F5344CB8AC3E}">
        <p14:creationId xmlns:p14="http://schemas.microsoft.com/office/powerpoint/2010/main" val="3559727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135CA63-2803-42D1-A466-E6C1AABCC945}" type="datetimeFigureOut">
              <a:rPr lang="en-CA" smtClean="0"/>
              <a:t>2021-07-21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D663858-0BA6-4D96-AE39-2EAAEBC44F43}" type="slidenum">
              <a:rPr lang="en-CA" smtClean="0"/>
              <a:t>‹#›</a:t>
            </a:fld>
            <a:endParaRPr lang="en-CA"/>
          </a:p>
        </p:txBody>
      </p:sp>
    </p:spTree>
    <p:extLst>
      <p:ext uri="{BB962C8B-B14F-4D97-AF65-F5344CB8AC3E}">
        <p14:creationId xmlns:p14="http://schemas.microsoft.com/office/powerpoint/2010/main" val="3380597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135CA63-2803-42D1-A466-E6C1AABCC945}" type="datetimeFigureOut">
              <a:rPr lang="en-CA" smtClean="0"/>
              <a:t>2021-07-21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D663858-0BA6-4D96-AE39-2EAAEBC44F43}" type="slidenum">
              <a:rPr lang="en-CA" smtClean="0"/>
              <a:t>‹#›</a:t>
            </a:fld>
            <a:endParaRPr lang="en-CA"/>
          </a:p>
        </p:txBody>
      </p:sp>
    </p:spTree>
    <p:extLst>
      <p:ext uri="{BB962C8B-B14F-4D97-AF65-F5344CB8AC3E}">
        <p14:creationId xmlns:p14="http://schemas.microsoft.com/office/powerpoint/2010/main" val="2112222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135CA63-2803-42D1-A466-E6C1AABCC945}" type="datetimeFigureOut">
              <a:rPr lang="en-CA" smtClean="0"/>
              <a:t>2021-07-21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D663858-0BA6-4D96-AE39-2EAAEBC44F43}" type="slidenum">
              <a:rPr lang="en-CA" smtClean="0"/>
              <a:t>‹#›</a:t>
            </a:fld>
            <a:endParaRPr lang="en-CA"/>
          </a:p>
        </p:txBody>
      </p:sp>
    </p:spTree>
    <p:extLst>
      <p:ext uri="{BB962C8B-B14F-4D97-AF65-F5344CB8AC3E}">
        <p14:creationId xmlns:p14="http://schemas.microsoft.com/office/powerpoint/2010/main" val="767349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135CA63-2803-42D1-A466-E6C1AABCC945}" type="datetimeFigureOut">
              <a:rPr lang="en-CA" smtClean="0"/>
              <a:t>2021-07-21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D663858-0BA6-4D96-AE39-2EAAEBC44F43}" type="slidenum">
              <a:rPr lang="en-CA" smtClean="0"/>
              <a:t>‹#›</a:t>
            </a:fld>
            <a:endParaRPr lang="en-CA"/>
          </a:p>
        </p:txBody>
      </p:sp>
    </p:spTree>
    <p:extLst>
      <p:ext uri="{BB962C8B-B14F-4D97-AF65-F5344CB8AC3E}">
        <p14:creationId xmlns:p14="http://schemas.microsoft.com/office/powerpoint/2010/main" val="4117353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135CA63-2803-42D1-A466-E6C1AABCC945}" type="datetimeFigureOut">
              <a:rPr lang="en-CA" smtClean="0"/>
              <a:t>2021-07-21</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8D663858-0BA6-4D96-AE39-2EAAEBC44F43}" type="slidenum">
              <a:rPr lang="en-CA" smtClean="0"/>
              <a:t>‹#›</a:t>
            </a:fld>
            <a:endParaRPr lang="en-CA"/>
          </a:p>
        </p:txBody>
      </p:sp>
    </p:spTree>
    <p:extLst>
      <p:ext uri="{BB962C8B-B14F-4D97-AF65-F5344CB8AC3E}">
        <p14:creationId xmlns:p14="http://schemas.microsoft.com/office/powerpoint/2010/main" val="947866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5CA63-2803-42D1-A466-E6C1AABCC945}" type="datetimeFigureOut">
              <a:rPr lang="en-CA" smtClean="0"/>
              <a:t>2021-07-21</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8D663858-0BA6-4D96-AE39-2EAAEBC44F43}" type="slidenum">
              <a:rPr lang="en-CA" smtClean="0"/>
              <a:t>‹#›</a:t>
            </a:fld>
            <a:endParaRPr lang="en-CA"/>
          </a:p>
        </p:txBody>
      </p:sp>
    </p:spTree>
    <p:extLst>
      <p:ext uri="{BB962C8B-B14F-4D97-AF65-F5344CB8AC3E}">
        <p14:creationId xmlns:p14="http://schemas.microsoft.com/office/powerpoint/2010/main" val="3471245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35CA63-2803-42D1-A466-E6C1AABCC945}" type="datetimeFigureOut">
              <a:rPr lang="en-CA" smtClean="0"/>
              <a:t>2021-07-21</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8D663858-0BA6-4D96-AE39-2EAAEBC44F43}" type="slidenum">
              <a:rPr lang="en-CA" smtClean="0"/>
              <a:t>‹#›</a:t>
            </a:fld>
            <a:endParaRPr lang="en-CA"/>
          </a:p>
        </p:txBody>
      </p:sp>
    </p:spTree>
    <p:extLst>
      <p:ext uri="{BB962C8B-B14F-4D97-AF65-F5344CB8AC3E}">
        <p14:creationId xmlns:p14="http://schemas.microsoft.com/office/powerpoint/2010/main" val="1134115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135CA63-2803-42D1-A466-E6C1AABCC945}" type="datetimeFigureOut">
              <a:rPr lang="en-CA" smtClean="0"/>
              <a:t>2021-07-21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D663858-0BA6-4D96-AE39-2EAAEBC44F43}" type="slidenum">
              <a:rPr lang="en-CA" smtClean="0"/>
              <a:t>‹#›</a:t>
            </a:fld>
            <a:endParaRPr lang="en-CA"/>
          </a:p>
        </p:txBody>
      </p:sp>
    </p:spTree>
    <p:extLst>
      <p:ext uri="{BB962C8B-B14F-4D97-AF65-F5344CB8AC3E}">
        <p14:creationId xmlns:p14="http://schemas.microsoft.com/office/powerpoint/2010/main" val="107269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135CA63-2803-42D1-A466-E6C1AABCC945}" type="datetimeFigureOut">
              <a:rPr lang="en-CA" smtClean="0"/>
              <a:t>2021-07-21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D663858-0BA6-4D96-AE39-2EAAEBC44F43}" type="slidenum">
              <a:rPr lang="en-CA" smtClean="0"/>
              <a:t>‹#›</a:t>
            </a:fld>
            <a:endParaRPr lang="en-CA"/>
          </a:p>
        </p:txBody>
      </p:sp>
    </p:spTree>
    <p:extLst>
      <p:ext uri="{BB962C8B-B14F-4D97-AF65-F5344CB8AC3E}">
        <p14:creationId xmlns:p14="http://schemas.microsoft.com/office/powerpoint/2010/main" val="458866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35CA63-2803-42D1-A466-E6C1AABCC945}" type="datetimeFigureOut">
              <a:rPr lang="en-CA" smtClean="0"/>
              <a:t>2021-07-21</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663858-0BA6-4D96-AE39-2EAAEBC44F43}" type="slidenum">
              <a:rPr lang="en-CA" smtClean="0"/>
              <a:t>‹#›</a:t>
            </a:fld>
            <a:endParaRPr lang="en-CA"/>
          </a:p>
        </p:txBody>
      </p:sp>
    </p:spTree>
    <p:extLst>
      <p:ext uri="{BB962C8B-B14F-4D97-AF65-F5344CB8AC3E}">
        <p14:creationId xmlns:p14="http://schemas.microsoft.com/office/powerpoint/2010/main" val="3906231129"/>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ideo" Target="https://www.youtube.com/embed/ZQUxL4Jm1Lo?feature=oembed" TargetMode="Externa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lumMod val="85000"/>
          </a:schemeClr>
        </a:solidFill>
        <a:effectLst/>
      </p:bgPr>
    </p:bg>
    <p:spTree>
      <p:nvGrpSpPr>
        <p:cNvPr id="1" name=""/>
        <p:cNvGrpSpPr/>
        <p:nvPr/>
      </p:nvGrpSpPr>
      <p:grpSpPr>
        <a:xfrm>
          <a:off x="0" y="0"/>
          <a:ext cx="0" cy="0"/>
          <a:chOff x="0" y="0"/>
          <a:chExt cx="0" cy="0"/>
        </a:xfrm>
      </p:grpSpPr>
      <p:sp>
        <p:nvSpPr>
          <p:cNvPr id="68" name="Rectangle 67">
            <a:extLst>
              <a:ext uri="{FF2B5EF4-FFF2-40B4-BE49-F238E27FC236}">
                <a16:creationId xmlns:a16="http://schemas.microsoft.com/office/drawing/2014/main" id="{5B395468-39EA-4B5A-95A9-52FE0CF9FE99}"/>
              </a:ext>
            </a:extLst>
          </p:cNvPr>
          <p:cNvSpPr/>
          <p:nvPr/>
        </p:nvSpPr>
        <p:spPr>
          <a:xfrm>
            <a:off x="0" y="0"/>
            <a:ext cx="12192000" cy="685800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CA" sz="3200" dirty="0">
                <a:latin typeface="Cambria" panose="02040503050406030204" pitchFamily="18" charset="0"/>
                <a:ea typeface="Cambria" panose="02040503050406030204" pitchFamily="18" charset="0"/>
              </a:rPr>
              <a:t>Equity, Diversity, &amp; Inclusion in Science Micro-Lessons</a:t>
            </a:r>
          </a:p>
          <a:p>
            <a:pPr algn="ctr"/>
            <a:r>
              <a:rPr lang="en-CA" sz="4400" b="1" dirty="0">
                <a:latin typeface="Cambria" panose="02040503050406030204" pitchFamily="18" charset="0"/>
                <a:ea typeface="Cambria" panose="02040503050406030204" pitchFamily="18" charset="0"/>
              </a:rPr>
              <a:t>Impostor Syndrome in (Your Discipline)</a:t>
            </a:r>
          </a:p>
        </p:txBody>
      </p:sp>
      <p:pic>
        <p:nvPicPr>
          <p:cNvPr id="2" name="Online Media 1" title="What is imposter syndrome and how can you combat it? - Elizabeth Cox">
            <a:hlinkClick r:id="" action="ppaction://media"/>
            <a:extLst>
              <a:ext uri="{FF2B5EF4-FFF2-40B4-BE49-F238E27FC236}">
                <a16:creationId xmlns:a16="http://schemas.microsoft.com/office/drawing/2014/main" id="{74301069-80CA-4B3F-AC16-26AF1AC258E5}"/>
              </a:ext>
            </a:extLst>
          </p:cNvPr>
          <p:cNvPicPr>
            <a:picLocks noRot="1" noChangeAspect="1"/>
          </p:cNvPicPr>
          <p:nvPr>
            <a:videoFile r:link="rId1"/>
          </p:nvPr>
        </p:nvPicPr>
        <p:blipFill>
          <a:blip r:embed="rId4"/>
          <a:stretch>
            <a:fillRect/>
          </a:stretch>
        </p:blipFill>
        <p:spPr>
          <a:xfrm>
            <a:off x="1034143" y="569051"/>
            <a:ext cx="10047514" cy="5676845"/>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Tree>
    <p:extLst>
      <p:ext uri="{BB962C8B-B14F-4D97-AF65-F5344CB8AC3E}">
        <p14:creationId xmlns:p14="http://schemas.microsoft.com/office/powerpoint/2010/main" val="3085788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lumMod val="85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23EA2C6-730E-4442-9A76-5764693EE601}"/>
              </a:ext>
            </a:extLst>
          </p:cNvPr>
          <p:cNvSpPr/>
          <p:nvPr/>
        </p:nvSpPr>
        <p:spPr>
          <a:xfrm>
            <a:off x="424543" y="2634343"/>
            <a:ext cx="11217875" cy="3896857"/>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CA"/>
          </a:p>
        </p:txBody>
      </p:sp>
      <p:sp>
        <p:nvSpPr>
          <p:cNvPr id="2" name="Title 1">
            <a:extLst>
              <a:ext uri="{FF2B5EF4-FFF2-40B4-BE49-F238E27FC236}">
                <a16:creationId xmlns:a16="http://schemas.microsoft.com/office/drawing/2014/main" id="{30841D3C-1FD4-4AF8-AED1-7CE93862DC43}"/>
              </a:ext>
            </a:extLst>
          </p:cNvPr>
          <p:cNvSpPr>
            <a:spLocks noGrp="1"/>
          </p:cNvSpPr>
          <p:nvPr>
            <p:ph type="ctrTitle"/>
          </p:nvPr>
        </p:nvSpPr>
        <p:spPr>
          <a:xfrm>
            <a:off x="2381250" y="466551"/>
            <a:ext cx="7658100" cy="1133649"/>
          </a:xfrm>
        </p:spPr>
        <p:txBody>
          <a:bodyPr vert="horz" lIns="91440" tIns="45720" rIns="91440" bIns="45720" rtlCol="0" anchor="t">
            <a:normAutofit/>
          </a:bodyPr>
          <a:lstStyle/>
          <a:p>
            <a:r>
              <a:rPr lang="en-CA" sz="4400" b="1" kern="1200" dirty="0">
                <a:solidFill>
                  <a:schemeClr val="bg1"/>
                </a:solidFill>
                <a:latin typeface="Cambria" panose="02040503050406030204" pitchFamily="18" charset="0"/>
                <a:ea typeface="Cambria" panose="02040503050406030204" pitchFamily="18" charset="0"/>
              </a:rPr>
              <a:t>Poll Everywhere Question:</a:t>
            </a:r>
            <a:endParaRPr lang="en-US" sz="4400" b="1" kern="1200" dirty="0">
              <a:solidFill>
                <a:schemeClr val="tx2">
                  <a:lumMod val="10000"/>
                </a:schemeClr>
              </a:solidFill>
              <a:latin typeface="Cambria" panose="02040503050406030204" pitchFamily="18" charset="0"/>
              <a:ea typeface="Cambria" panose="02040503050406030204" pitchFamily="18" charset="0"/>
            </a:endParaRPr>
          </a:p>
        </p:txBody>
      </p:sp>
      <p:sp>
        <p:nvSpPr>
          <p:cNvPr id="3" name="Subtitle 2">
            <a:extLst>
              <a:ext uri="{FF2B5EF4-FFF2-40B4-BE49-F238E27FC236}">
                <a16:creationId xmlns:a16="http://schemas.microsoft.com/office/drawing/2014/main" id="{BB2CE58D-A773-481C-8B09-26E973FA2D58}"/>
              </a:ext>
            </a:extLst>
          </p:cNvPr>
          <p:cNvSpPr>
            <a:spLocks noGrp="1"/>
          </p:cNvSpPr>
          <p:nvPr>
            <p:ph type="subTitle" idx="1"/>
          </p:nvPr>
        </p:nvSpPr>
        <p:spPr>
          <a:xfrm>
            <a:off x="549582" y="1190451"/>
            <a:ext cx="11128067" cy="4616849"/>
          </a:xfrm>
        </p:spPr>
        <p:txBody>
          <a:bodyPr vert="horz" lIns="91440" tIns="45720" rIns="91440" bIns="45720" rtlCol="0" anchor="t">
            <a:normAutofit/>
          </a:bodyPr>
          <a:lstStyle/>
          <a:p>
            <a:pPr marL="342900" indent="-342900" algn="l">
              <a:buFont typeface="Arial" panose="020B0604020202020204" pitchFamily="34" charset="0"/>
              <a:buChar char="•"/>
            </a:pPr>
            <a:r>
              <a:rPr lang="en-CA" dirty="0">
                <a:solidFill>
                  <a:schemeClr val="bg1"/>
                </a:solidFill>
                <a:latin typeface="Cambria" panose="02040503050406030204" pitchFamily="18" charset="0"/>
                <a:ea typeface="Cambria" panose="02040503050406030204" pitchFamily="18" charset="0"/>
              </a:rPr>
              <a:t>What are some things a person can do to challenge impostor syndrome?</a:t>
            </a:r>
          </a:p>
        </p:txBody>
      </p:sp>
      <p:sp>
        <p:nvSpPr>
          <p:cNvPr id="7" name="TextBox 6">
            <a:extLst>
              <a:ext uri="{FF2B5EF4-FFF2-40B4-BE49-F238E27FC236}">
                <a16:creationId xmlns:a16="http://schemas.microsoft.com/office/drawing/2014/main" id="{8B17EECF-D9D5-48A8-8D5F-02357A6E996D}"/>
              </a:ext>
            </a:extLst>
          </p:cNvPr>
          <p:cNvSpPr txBox="1"/>
          <p:nvPr/>
        </p:nvSpPr>
        <p:spPr>
          <a:xfrm>
            <a:off x="549582" y="3523179"/>
            <a:ext cx="5546418" cy="2677656"/>
          </a:xfrm>
          <a:prstGeom prst="rect">
            <a:avLst/>
          </a:prstGeom>
          <a:noFill/>
        </p:spPr>
        <p:txBody>
          <a:bodyPr wrap="square">
            <a:spAutoFit/>
          </a:bodyPr>
          <a:lstStyle/>
          <a:p>
            <a:pPr marL="342900" indent="-342900" algn="l">
              <a:buFont typeface="Arial" panose="020B0604020202020204" pitchFamily="34" charset="0"/>
              <a:buChar char="•"/>
            </a:pPr>
            <a:r>
              <a:rPr lang="en-CA" sz="2400" dirty="0">
                <a:solidFill>
                  <a:schemeClr val="bg1"/>
                </a:solidFill>
                <a:latin typeface="Cambria" panose="02040503050406030204" pitchFamily="18" charset="0"/>
                <a:ea typeface="Cambria" panose="02040503050406030204" pitchFamily="18" charset="0"/>
              </a:rPr>
              <a:t>Share how you feel with others</a:t>
            </a:r>
          </a:p>
          <a:p>
            <a:pPr marL="342900" indent="-342900" algn="l">
              <a:buFont typeface="Arial" panose="020B0604020202020204" pitchFamily="34" charset="0"/>
              <a:buChar char="•"/>
            </a:pPr>
            <a:r>
              <a:rPr lang="en-CA" sz="2400" dirty="0">
                <a:solidFill>
                  <a:schemeClr val="bg1"/>
                </a:solidFill>
                <a:latin typeface="Cambria" panose="02040503050406030204" pitchFamily="18" charset="0"/>
                <a:ea typeface="Cambria" panose="02040503050406030204" pitchFamily="18" charset="0"/>
              </a:rPr>
              <a:t>Separate feelings from fact</a:t>
            </a:r>
          </a:p>
          <a:p>
            <a:pPr marL="342900" indent="-342900" algn="l">
              <a:buFont typeface="Arial" panose="020B0604020202020204" pitchFamily="34" charset="0"/>
              <a:buChar char="•"/>
            </a:pPr>
            <a:r>
              <a:rPr lang="en-CA" sz="2400" dirty="0">
                <a:solidFill>
                  <a:schemeClr val="bg1"/>
                </a:solidFill>
                <a:latin typeface="Cambria" panose="02040503050406030204" pitchFamily="18" charset="0"/>
                <a:ea typeface="Cambria" panose="02040503050406030204" pitchFamily="18" charset="0"/>
              </a:rPr>
              <a:t>Recognize when you should feel fraudulent</a:t>
            </a:r>
          </a:p>
          <a:p>
            <a:pPr marL="342900" indent="-342900" algn="l">
              <a:buFont typeface="Arial" panose="020B0604020202020204" pitchFamily="34" charset="0"/>
              <a:buChar char="•"/>
            </a:pPr>
            <a:r>
              <a:rPr lang="en-CA" sz="2400" dirty="0">
                <a:solidFill>
                  <a:schemeClr val="bg1"/>
                </a:solidFill>
                <a:latin typeface="Cambria" panose="02040503050406030204" pitchFamily="18" charset="0"/>
                <a:ea typeface="Cambria" panose="02040503050406030204" pitchFamily="18" charset="0"/>
              </a:rPr>
              <a:t>Accentuate the positive</a:t>
            </a:r>
          </a:p>
          <a:p>
            <a:pPr marL="342900" indent="-342900" algn="l">
              <a:buFont typeface="Arial" panose="020B0604020202020204" pitchFamily="34" charset="0"/>
              <a:buChar char="•"/>
            </a:pPr>
            <a:r>
              <a:rPr lang="en-CA" sz="2400" dirty="0">
                <a:solidFill>
                  <a:schemeClr val="bg1"/>
                </a:solidFill>
                <a:latin typeface="Cambria" panose="02040503050406030204" pitchFamily="18" charset="0"/>
                <a:ea typeface="Cambria" panose="02040503050406030204" pitchFamily="18" charset="0"/>
              </a:rPr>
              <a:t>Develop a new response to failure &amp; mistake making</a:t>
            </a:r>
          </a:p>
        </p:txBody>
      </p:sp>
      <p:sp>
        <p:nvSpPr>
          <p:cNvPr id="8" name="Title 1">
            <a:extLst>
              <a:ext uri="{FF2B5EF4-FFF2-40B4-BE49-F238E27FC236}">
                <a16:creationId xmlns:a16="http://schemas.microsoft.com/office/drawing/2014/main" id="{C989CBD5-5131-4A73-A9D6-DC5CD3234FA1}"/>
              </a:ext>
            </a:extLst>
          </p:cNvPr>
          <p:cNvSpPr txBox="1">
            <a:spLocks/>
          </p:cNvSpPr>
          <p:nvPr/>
        </p:nvSpPr>
        <p:spPr>
          <a:xfrm>
            <a:off x="699911" y="2783064"/>
            <a:ext cx="10713155" cy="1133649"/>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CA" sz="4400" b="1" dirty="0">
                <a:solidFill>
                  <a:schemeClr val="bg1"/>
                </a:solidFill>
                <a:latin typeface="Cambria" panose="02040503050406030204" pitchFamily="18" charset="0"/>
                <a:ea typeface="Cambria" panose="02040503050406030204" pitchFamily="18" charset="0"/>
              </a:rPr>
              <a:t>Ways to Overcome Impostor Syndrome:</a:t>
            </a:r>
            <a:endParaRPr lang="en-US" sz="4400" b="1" dirty="0">
              <a:solidFill>
                <a:schemeClr val="tx2">
                  <a:lumMod val="10000"/>
                </a:schemeClr>
              </a:solidFill>
              <a:latin typeface="Cambria" panose="02040503050406030204" pitchFamily="18" charset="0"/>
              <a:ea typeface="Cambria" panose="02040503050406030204" pitchFamily="18" charset="0"/>
            </a:endParaRPr>
          </a:p>
        </p:txBody>
      </p:sp>
      <p:sp>
        <p:nvSpPr>
          <p:cNvPr id="10" name="TextBox 9">
            <a:extLst>
              <a:ext uri="{FF2B5EF4-FFF2-40B4-BE49-F238E27FC236}">
                <a16:creationId xmlns:a16="http://schemas.microsoft.com/office/drawing/2014/main" id="{2ED1491A-4E87-4441-97D5-5CAFE9F4AEC6}"/>
              </a:ext>
            </a:extLst>
          </p:cNvPr>
          <p:cNvSpPr txBox="1"/>
          <p:nvPr/>
        </p:nvSpPr>
        <p:spPr>
          <a:xfrm>
            <a:off x="6848782" y="3523179"/>
            <a:ext cx="5546418" cy="2308324"/>
          </a:xfrm>
          <a:prstGeom prst="rect">
            <a:avLst/>
          </a:prstGeom>
          <a:noFill/>
        </p:spPr>
        <p:txBody>
          <a:bodyPr wrap="square">
            <a:spAutoFit/>
          </a:bodyPr>
          <a:lstStyle/>
          <a:p>
            <a:pPr marL="342900" indent="-342900" algn="l">
              <a:buFont typeface="Arial" panose="020B0604020202020204" pitchFamily="34" charset="0"/>
              <a:buChar char="•"/>
            </a:pPr>
            <a:r>
              <a:rPr lang="en-CA" sz="2400" dirty="0">
                <a:solidFill>
                  <a:schemeClr val="bg1"/>
                </a:solidFill>
                <a:latin typeface="Cambria" panose="02040503050406030204" pitchFamily="18" charset="0"/>
                <a:ea typeface="Cambria" panose="02040503050406030204" pitchFamily="18" charset="0"/>
              </a:rPr>
              <a:t>Right the rules</a:t>
            </a:r>
          </a:p>
          <a:p>
            <a:pPr marL="342900" indent="-342900" algn="l">
              <a:buFont typeface="Arial" panose="020B0604020202020204" pitchFamily="34" charset="0"/>
              <a:buChar char="•"/>
            </a:pPr>
            <a:r>
              <a:rPr lang="en-CA" sz="2400" dirty="0">
                <a:solidFill>
                  <a:schemeClr val="bg1"/>
                </a:solidFill>
                <a:latin typeface="Cambria" panose="02040503050406030204" pitchFamily="18" charset="0"/>
                <a:ea typeface="Cambria" panose="02040503050406030204" pitchFamily="18" charset="0"/>
              </a:rPr>
              <a:t>Develop a new script</a:t>
            </a:r>
          </a:p>
          <a:p>
            <a:pPr marL="342900" indent="-342900" algn="l">
              <a:buFont typeface="Arial" panose="020B0604020202020204" pitchFamily="34" charset="0"/>
              <a:buChar char="•"/>
            </a:pPr>
            <a:r>
              <a:rPr lang="en-CA" sz="2400" dirty="0">
                <a:solidFill>
                  <a:schemeClr val="bg1"/>
                </a:solidFill>
                <a:latin typeface="Cambria" panose="02040503050406030204" pitchFamily="18" charset="0"/>
                <a:ea typeface="Cambria" panose="02040503050406030204" pitchFamily="18" charset="0"/>
              </a:rPr>
              <a:t>Visualize success</a:t>
            </a:r>
          </a:p>
          <a:p>
            <a:pPr marL="342900" indent="-342900" algn="l">
              <a:buFont typeface="Arial" panose="020B0604020202020204" pitchFamily="34" charset="0"/>
              <a:buChar char="•"/>
            </a:pPr>
            <a:r>
              <a:rPr lang="en-CA" sz="2400" dirty="0">
                <a:solidFill>
                  <a:schemeClr val="bg1"/>
                </a:solidFill>
                <a:latin typeface="Cambria" panose="02040503050406030204" pitchFamily="18" charset="0"/>
                <a:ea typeface="Cambria" panose="02040503050406030204" pitchFamily="18" charset="0"/>
              </a:rPr>
              <a:t>Reward yourself</a:t>
            </a:r>
          </a:p>
          <a:p>
            <a:pPr marL="342900" indent="-342900" algn="l">
              <a:buFont typeface="Arial" panose="020B0604020202020204" pitchFamily="34" charset="0"/>
              <a:buChar char="•"/>
            </a:pPr>
            <a:r>
              <a:rPr lang="en-CA" sz="2400" dirty="0">
                <a:solidFill>
                  <a:schemeClr val="bg1"/>
                </a:solidFill>
                <a:latin typeface="Cambria" panose="02040503050406030204" pitchFamily="18" charset="0"/>
                <a:ea typeface="Cambria" panose="02040503050406030204" pitchFamily="18" charset="0"/>
              </a:rPr>
              <a:t>Fake it until you make it</a:t>
            </a:r>
          </a:p>
          <a:p>
            <a:pPr marL="342900" indent="-342900" algn="l">
              <a:buFont typeface="Arial" panose="020B0604020202020204" pitchFamily="34" charset="0"/>
              <a:buChar char="•"/>
            </a:pPr>
            <a:endParaRPr lang="en-CA" sz="2400" dirty="0">
              <a:solidFill>
                <a:schemeClr val="bg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250653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7" grpId="0"/>
      <p:bldP spid="8"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841D3C-1FD4-4AF8-AED1-7CE93862DC43}"/>
              </a:ext>
            </a:extLst>
          </p:cNvPr>
          <p:cNvSpPr>
            <a:spLocks noGrp="1"/>
          </p:cNvSpPr>
          <p:nvPr>
            <p:ph type="ctrTitle"/>
          </p:nvPr>
        </p:nvSpPr>
        <p:spPr>
          <a:xfrm>
            <a:off x="2381250" y="466551"/>
            <a:ext cx="7658100" cy="1133649"/>
          </a:xfrm>
        </p:spPr>
        <p:txBody>
          <a:bodyPr vert="horz" lIns="91440" tIns="45720" rIns="91440" bIns="45720" rtlCol="0" anchor="t">
            <a:normAutofit/>
          </a:bodyPr>
          <a:lstStyle/>
          <a:p>
            <a:r>
              <a:rPr lang="en-CA" sz="4400" b="1" kern="1200" dirty="0">
                <a:solidFill>
                  <a:schemeClr val="bg1"/>
                </a:solidFill>
                <a:latin typeface="Cambria" panose="02040503050406030204" pitchFamily="18" charset="0"/>
                <a:ea typeface="Cambria" panose="02040503050406030204" pitchFamily="18" charset="0"/>
              </a:rPr>
              <a:t>Impostor Syndrome</a:t>
            </a:r>
            <a:endParaRPr lang="en-US" sz="4400" b="1" kern="1200" dirty="0">
              <a:solidFill>
                <a:schemeClr val="tx2">
                  <a:lumMod val="10000"/>
                </a:schemeClr>
              </a:solidFill>
              <a:latin typeface="Cambria" panose="02040503050406030204" pitchFamily="18" charset="0"/>
              <a:ea typeface="Cambria" panose="02040503050406030204" pitchFamily="18" charset="0"/>
            </a:endParaRPr>
          </a:p>
        </p:txBody>
      </p:sp>
      <p:sp>
        <p:nvSpPr>
          <p:cNvPr id="3" name="Subtitle 2">
            <a:extLst>
              <a:ext uri="{FF2B5EF4-FFF2-40B4-BE49-F238E27FC236}">
                <a16:creationId xmlns:a16="http://schemas.microsoft.com/office/drawing/2014/main" id="{BB2CE58D-A773-481C-8B09-26E973FA2D58}"/>
              </a:ext>
            </a:extLst>
          </p:cNvPr>
          <p:cNvSpPr>
            <a:spLocks noGrp="1"/>
          </p:cNvSpPr>
          <p:nvPr>
            <p:ph type="subTitle" idx="1"/>
          </p:nvPr>
        </p:nvSpPr>
        <p:spPr>
          <a:xfrm>
            <a:off x="1" y="1190451"/>
            <a:ext cx="11677648" cy="4616849"/>
          </a:xfrm>
        </p:spPr>
        <p:txBody>
          <a:bodyPr vert="horz" lIns="91440" tIns="45720" rIns="91440" bIns="45720" rtlCol="0" anchor="t">
            <a:normAutofit/>
          </a:bodyPr>
          <a:lstStyle/>
          <a:p>
            <a:pPr marL="342900" indent="-342900" algn="l">
              <a:buFont typeface="Arial" panose="020B0604020202020204" pitchFamily="34" charset="0"/>
              <a:buChar char="•"/>
            </a:pPr>
            <a:endParaRPr lang="en-CA" dirty="0">
              <a:solidFill>
                <a:schemeClr val="bg1"/>
              </a:solidFill>
              <a:latin typeface="Cambria" panose="02040503050406030204" pitchFamily="18" charset="0"/>
              <a:ea typeface="Cambria" panose="02040503050406030204" pitchFamily="18" charset="0"/>
            </a:endParaRPr>
          </a:p>
          <a:p>
            <a:pPr marL="342900" indent="-342900" algn="l">
              <a:buFont typeface="Arial" panose="020B0604020202020204" pitchFamily="34" charset="0"/>
              <a:buChar char="•"/>
            </a:pPr>
            <a:endParaRPr lang="en-CA" dirty="0">
              <a:solidFill>
                <a:schemeClr val="bg1"/>
              </a:solidFill>
              <a:latin typeface="Cambria" panose="02040503050406030204" pitchFamily="18" charset="0"/>
              <a:ea typeface="Cambria" panose="02040503050406030204" pitchFamily="18" charset="0"/>
            </a:endParaRPr>
          </a:p>
        </p:txBody>
      </p:sp>
      <p:pic>
        <p:nvPicPr>
          <p:cNvPr id="6" name="Picture 5">
            <a:extLst>
              <a:ext uri="{FF2B5EF4-FFF2-40B4-BE49-F238E27FC236}">
                <a16:creationId xmlns:a16="http://schemas.microsoft.com/office/drawing/2014/main" id="{9A8723FE-7BE4-4E12-8F4B-F3364DFB467E}"/>
              </a:ext>
            </a:extLst>
          </p:cNvPr>
          <p:cNvPicPr/>
          <p:nvPr/>
        </p:nvPicPr>
        <p:blipFill>
          <a:blip r:embed="rId3"/>
          <a:stretch>
            <a:fillRect/>
          </a:stretch>
        </p:blipFill>
        <p:spPr>
          <a:xfrm>
            <a:off x="742951" y="1502024"/>
            <a:ext cx="5028655" cy="2201725"/>
          </a:xfrm>
          <a:prstGeom prst="rect">
            <a:avLst/>
          </a:prstGeom>
        </p:spPr>
      </p:pic>
      <p:pic>
        <p:nvPicPr>
          <p:cNvPr id="7" name="Picture 6">
            <a:extLst>
              <a:ext uri="{FF2B5EF4-FFF2-40B4-BE49-F238E27FC236}">
                <a16:creationId xmlns:a16="http://schemas.microsoft.com/office/drawing/2014/main" id="{01997A52-1437-4EFA-9273-F345AB303E25}"/>
              </a:ext>
            </a:extLst>
          </p:cNvPr>
          <p:cNvPicPr/>
          <p:nvPr/>
        </p:nvPicPr>
        <p:blipFill>
          <a:blip r:embed="rId4"/>
          <a:stretch>
            <a:fillRect/>
          </a:stretch>
        </p:blipFill>
        <p:spPr>
          <a:xfrm>
            <a:off x="550136" y="4015322"/>
            <a:ext cx="5414283" cy="2296014"/>
          </a:xfrm>
          <a:prstGeom prst="rect">
            <a:avLst/>
          </a:prstGeom>
        </p:spPr>
      </p:pic>
      <p:sp>
        <p:nvSpPr>
          <p:cNvPr id="4" name="Rectangle 3">
            <a:extLst>
              <a:ext uri="{FF2B5EF4-FFF2-40B4-BE49-F238E27FC236}">
                <a16:creationId xmlns:a16="http://schemas.microsoft.com/office/drawing/2014/main" id="{54F6638B-3AA4-4D92-86D1-05A932E7B49B}"/>
              </a:ext>
            </a:extLst>
          </p:cNvPr>
          <p:cNvSpPr/>
          <p:nvPr/>
        </p:nvSpPr>
        <p:spPr>
          <a:xfrm>
            <a:off x="6210300" y="1502024"/>
            <a:ext cx="5720443" cy="4809312"/>
          </a:xfrm>
          <a:prstGeom prst="rect">
            <a:avLst/>
          </a:prstGeom>
        </p:spPr>
        <p:style>
          <a:lnRef idx="1">
            <a:schemeClr val="accent6"/>
          </a:lnRef>
          <a:fillRef idx="2">
            <a:schemeClr val="accent6"/>
          </a:fillRef>
          <a:effectRef idx="1">
            <a:schemeClr val="accent6"/>
          </a:effectRef>
          <a:fontRef idx="minor">
            <a:schemeClr val="dk1"/>
          </a:fontRef>
        </p:style>
        <p:txBody>
          <a:bodyPr rtlCol="0" anchor="t"/>
          <a:lstStyle/>
          <a:p>
            <a:pPr algn="ctr"/>
            <a:r>
              <a:rPr lang="en-CA" sz="2400" b="1" dirty="0">
                <a:solidFill>
                  <a:schemeClr val="bg1"/>
                </a:solidFill>
                <a:latin typeface="Cambria" panose="02040503050406030204" pitchFamily="18" charset="0"/>
                <a:ea typeface="Cambria" panose="02040503050406030204" pitchFamily="18" charset="0"/>
              </a:rPr>
              <a:t>A Personal Fail Forward Moment:</a:t>
            </a:r>
            <a:endParaRPr lang="en-US" sz="2400" b="1" dirty="0">
              <a:solidFill>
                <a:schemeClr val="tx2">
                  <a:lumMod val="10000"/>
                </a:schemeClr>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884573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209</TotalTime>
  <Words>552</Words>
  <Application>Microsoft Office PowerPoint</Application>
  <PresentationFormat>Widescreen</PresentationFormat>
  <Paragraphs>43</Paragraphs>
  <Slides>3</Slides>
  <Notes>3</Notes>
  <HiddenSlides>0</HiddenSlides>
  <MMClips>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Cambria</vt:lpstr>
      <vt:lpstr>Times New Roman</vt:lpstr>
      <vt:lpstr>Office Theme</vt:lpstr>
      <vt:lpstr>PowerPoint Presentation</vt:lpstr>
      <vt:lpstr>Poll Everywhere Question:</vt:lpstr>
      <vt:lpstr>Impostor Syndrome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Candice Harris</dc:creator>
  <cp:lastModifiedBy>Kathryn Elliott</cp:lastModifiedBy>
  <cp:revision>32</cp:revision>
  <dcterms:created xsi:type="dcterms:W3CDTF">2021-06-01T15:32:49Z</dcterms:created>
  <dcterms:modified xsi:type="dcterms:W3CDTF">2021-07-21T15:25:15Z</dcterms:modified>
</cp:coreProperties>
</file>