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784" autoAdjust="0"/>
  </p:normalViewPr>
  <p:slideViewPr>
    <p:cSldViewPr snapToGrid="0">
      <p:cViewPr varScale="1">
        <p:scale>
          <a:sx n="85" d="100"/>
          <a:sy n="85" d="100"/>
        </p:scale>
        <p:origin x="6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D6571-2919-444B-ADE8-630745C52A4D}" type="datetimeFigureOut">
              <a:rPr lang="en-CA" smtClean="0"/>
              <a:t>2021-07-21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BFE3C-3125-40E9-9D78-C062A8E5F7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324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Replace with name of discipline or course</a:t>
            </a:r>
          </a:p>
          <a:p>
            <a:endParaRPr lang="en-CA" dirty="0"/>
          </a:p>
          <a:p>
            <a:r>
              <a:rPr lang="en-CA" dirty="0"/>
              <a:t>Click to reveal 3-minute YouTube video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8BFE3C-3125-40E9-9D78-C062A8E5F7E3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94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Can switch examples (in grey) to course-specific examples.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8BFE3C-3125-40E9-9D78-C062A8E5F7E3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1714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can be many triggers for our unconscious biases. Watch out for: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Ambiguous evidence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Emotional overload; stress, anger, frustration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Cognitive overload; complex decision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Fear of threat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Emotional and cognitive resources are depleted; tired, low blood sugar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Short on time</a:t>
            </a:r>
          </a:p>
          <a:p>
            <a:pPr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CA" dirty="0"/>
              <a:t> (Source: enactsolutions.com/</a:t>
            </a:r>
            <a:r>
              <a:rPr lang="en-CA" dirty="0" err="1"/>
              <a:t>ub</a:t>
            </a:r>
            <a:r>
              <a:rPr lang="en-CA" dirty="0"/>
              <a:t>) </a:t>
            </a:r>
          </a:p>
          <a:p>
            <a:r>
              <a:rPr lang="en-CA" dirty="0"/>
              <a:t> (Image source: https://cdn.zmescience.com/wp-content/uploads/2015/07/narrowmind.png)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8BFE3C-3125-40E9-9D78-C062A8E5F7E3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622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Open ended question – have class use cell phones to text (put number on screen)</a:t>
            </a:r>
          </a:p>
          <a:p>
            <a:endParaRPr lang="en-CA" dirty="0"/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Ways to avoid unconscious bias according to an expert: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Recognize we all have bias – take the Harvard implicit bias tests!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Stop and think! Learn to mistrust your first impressions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Don’t ignore difference – be curious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Challenge negative assumptions and stereotypes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Don’t consciously try to suppress bias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Don’t be too hard on yourself – the emotional impact makes bias more likely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Seek positive examples and role models</a:t>
            </a:r>
          </a:p>
          <a:p>
            <a:pPr>
              <a:buFont typeface="Arial" panose="020B0604020202020204" pitchFamily="34" charset="0"/>
              <a:buNone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dirty="0"/>
              <a:t> (source: enactsolutions.com/</a:t>
            </a:r>
            <a:r>
              <a:rPr lang="en-CA" dirty="0" err="1"/>
              <a:t>ub</a:t>
            </a:r>
            <a:r>
              <a:rPr lang="en-CA" dirty="0"/>
              <a:t>)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8BFE3C-3125-40E9-9D78-C062A8E5F7E3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6522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CA63-2803-42D1-A466-E6C1AABCC945}" type="datetimeFigureOut">
              <a:rPr lang="en-CA" smtClean="0"/>
              <a:t>2021-07-21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3858-0BA6-4D96-AE39-2EAAEBC44F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240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CA63-2803-42D1-A466-E6C1AABCC945}" type="datetimeFigureOut">
              <a:rPr lang="en-CA" smtClean="0"/>
              <a:t>2021-07-21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3858-0BA6-4D96-AE39-2EAAEBC44F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9727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CA63-2803-42D1-A466-E6C1AABCC945}" type="datetimeFigureOut">
              <a:rPr lang="en-CA" smtClean="0"/>
              <a:t>2021-07-21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3858-0BA6-4D96-AE39-2EAAEBC44F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059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CA63-2803-42D1-A466-E6C1AABCC945}" type="datetimeFigureOut">
              <a:rPr lang="en-CA" smtClean="0"/>
              <a:t>2021-07-21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3858-0BA6-4D96-AE39-2EAAEBC44F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222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CA63-2803-42D1-A466-E6C1AABCC945}" type="datetimeFigureOut">
              <a:rPr lang="en-CA" smtClean="0"/>
              <a:t>2021-07-21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3858-0BA6-4D96-AE39-2EAAEBC44F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734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CA63-2803-42D1-A466-E6C1AABCC945}" type="datetimeFigureOut">
              <a:rPr lang="en-CA" smtClean="0"/>
              <a:t>2021-07-21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3858-0BA6-4D96-AE39-2EAAEBC44F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735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CA63-2803-42D1-A466-E6C1AABCC945}" type="datetimeFigureOut">
              <a:rPr lang="en-CA" smtClean="0"/>
              <a:t>2021-07-21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3858-0BA6-4D96-AE39-2EAAEBC44F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7866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CA63-2803-42D1-A466-E6C1AABCC945}" type="datetimeFigureOut">
              <a:rPr lang="en-CA" smtClean="0"/>
              <a:t>2021-07-21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3858-0BA6-4D96-AE39-2EAAEBC44F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124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CA63-2803-42D1-A466-E6C1AABCC945}" type="datetimeFigureOut">
              <a:rPr lang="en-CA" smtClean="0"/>
              <a:t>2021-07-21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3858-0BA6-4D96-AE39-2EAAEBC44F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411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CA63-2803-42D1-A466-E6C1AABCC945}" type="datetimeFigureOut">
              <a:rPr lang="en-CA" smtClean="0"/>
              <a:t>2021-07-21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3858-0BA6-4D96-AE39-2EAAEBC44F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26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CA63-2803-42D1-A466-E6C1AABCC945}" type="datetimeFigureOut">
              <a:rPr lang="en-CA" smtClean="0"/>
              <a:t>2021-07-21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3858-0BA6-4D96-AE39-2EAAEBC44F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886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5CA63-2803-42D1-A466-E6C1AABCC945}" type="datetimeFigureOut">
              <a:rPr lang="en-CA" smtClean="0"/>
              <a:t>2021-07-21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63858-0BA6-4D96-AE39-2EAAEBC44F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62311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dVp9Z5k0dEE?start=17&amp;feature=oembed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5B395468-39EA-4B5A-95A9-52FE0CF9FE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3200" dirty="0">
                <a:latin typeface="Cambria" panose="02040503050406030204" pitchFamily="18" charset="0"/>
                <a:ea typeface="Cambria" panose="02040503050406030204" pitchFamily="18" charset="0"/>
              </a:rPr>
              <a:t>Equity, Diversity, &amp; Inclusion in Science Micro-Lessons</a:t>
            </a:r>
          </a:p>
          <a:p>
            <a:pPr algn="ctr"/>
            <a:r>
              <a:rPr lang="en-CA" sz="4400" b="1" dirty="0">
                <a:latin typeface="Cambria" panose="02040503050406030204" pitchFamily="18" charset="0"/>
                <a:ea typeface="Cambria" panose="02040503050406030204" pitchFamily="18" charset="0"/>
              </a:rPr>
              <a:t>Unconscious Bias in (Your Discipline)</a:t>
            </a:r>
          </a:p>
        </p:txBody>
      </p:sp>
      <p:pic>
        <p:nvPicPr>
          <p:cNvPr id="69" name="Online Media 3" title="Understanding unconscious bias">
            <a:hlinkClick r:id="" action="ppaction://media"/>
            <a:extLst>
              <a:ext uri="{FF2B5EF4-FFF2-40B4-BE49-F238E27FC236}">
                <a16:creationId xmlns:a16="http://schemas.microsoft.com/office/drawing/2014/main" id="{9C42CB30-7C2D-4D45-8B98-650217AD93F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10343" y="612104"/>
            <a:ext cx="9971314" cy="563379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578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9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41D3C-1FD4-4AF8-AED1-7CE93862D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250" y="466551"/>
            <a:ext cx="7658100" cy="11336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400" b="1" kern="1200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Unconscious Bias in Science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2CE58D-A773-481C-8B09-26E973FA2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582" y="1190452"/>
            <a:ext cx="11128067" cy="28699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Many different types!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Problematic for scientists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E.g., Women more likely to be given responsibilities according to gender role (notetaker, event coordinator); creates limits &amp; self-limiting beliefs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Problematic for science as a discipline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E.g., Use of male rats = less understanding of the mechanisms of drugs for women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6C4D7F-59CE-42DD-8874-E759B05B8DA0}"/>
              </a:ext>
            </a:extLst>
          </p:cNvPr>
          <p:cNvSpPr/>
          <p:nvPr/>
        </p:nvSpPr>
        <p:spPr>
          <a:xfrm>
            <a:off x="549581" y="4060373"/>
            <a:ext cx="11011047" cy="20247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08F44D45-4052-484E-A10B-EED9E11C5366}"/>
              </a:ext>
            </a:extLst>
          </p:cNvPr>
          <p:cNvSpPr txBox="1">
            <a:spLocks/>
          </p:cNvSpPr>
          <p:nvPr/>
        </p:nvSpPr>
        <p:spPr>
          <a:xfrm>
            <a:off x="2381250" y="4373337"/>
            <a:ext cx="7658100" cy="8218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Poll Everywhere Question:</a:t>
            </a:r>
            <a:endParaRPr lang="en-US" sz="4400" b="1" dirty="0">
              <a:solidFill>
                <a:schemeClr val="tx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F4EF0E0-22CD-4D06-8EE0-95C349D30A7A}"/>
              </a:ext>
            </a:extLst>
          </p:cNvPr>
          <p:cNvSpPr txBox="1"/>
          <p:nvPr/>
        </p:nvSpPr>
        <p:spPr>
          <a:xfrm>
            <a:off x="549582" y="5195208"/>
            <a:ext cx="110110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Can you think of other examples of unconscious bias in science?</a:t>
            </a:r>
          </a:p>
        </p:txBody>
      </p:sp>
    </p:spTree>
    <p:extLst>
      <p:ext uri="{BB962C8B-B14F-4D97-AF65-F5344CB8AC3E}">
        <p14:creationId xmlns:p14="http://schemas.microsoft.com/office/powerpoint/2010/main" val="278678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1" grpId="0"/>
      <p:bldP spid="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41D3C-1FD4-4AF8-AED1-7CE93862D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250" y="466551"/>
            <a:ext cx="7658100" cy="11336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z="4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Triggers</a:t>
            </a:r>
            <a:endParaRPr lang="en-US" sz="4400" b="1" kern="1200" dirty="0">
              <a:solidFill>
                <a:schemeClr val="tx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2CE58D-A773-481C-8B09-26E973FA2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599" y="1190451"/>
            <a:ext cx="10306049" cy="46168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CA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CA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Ambiguous evidence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Emotional overload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Cognitive overload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Feeling threatened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Fatigue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Short on time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CA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 descr="A picture containing text, sign, outdoor, sky&#10;&#10;Description automatically generated">
            <a:extLst>
              <a:ext uri="{FF2B5EF4-FFF2-40B4-BE49-F238E27FC236}">
                <a16:creationId xmlns:a16="http://schemas.microsoft.com/office/drawing/2014/main" id="{24E943D8-008D-4ECB-AB06-51D8292A8A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772" y="1795261"/>
            <a:ext cx="5089304" cy="381697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4573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3EA2C6-730E-4442-9A76-5764693EE601}"/>
              </a:ext>
            </a:extLst>
          </p:cNvPr>
          <p:cNvSpPr/>
          <p:nvPr/>
        </p:nvSpPr>
        <p:spPr>
          <a:xfrm>
            <a:off x="424543" y="2634343"/>
            <a:ext cx="11217875" cy="389685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41D3C-1FD4-4AF8-AED1-7CE93862D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250" y="466551"/>
            <a:ext cx="7658100" cy="11336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z="4400" b="1" kern="1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Poll Everywhere Question:</a:t>
            </a:r>
            <a:endParaRPr lang="en-US" sz="4400" b="1" kern="1200" dirty="0">
              <a:solidFill>
                <a:schemeClr val="tx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2CE58D-A773-481C-8B09-26E973FA2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582" y="1190451"/>
            <a:ext cx="11128067" cy="46168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Can you think of any ways to avoid unconscious bias?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17EECF-D9D5-48A8-8D5F-02357A6E996D}"/>
              </a:ext>
            </a:extLst>
          </p:cNvPr>
          <p:cNvSpPr txBox="1"/>
          <p:nvPr/>
        </p:nvSpPr>
        <p:spPr>
          <a:xfrm>
            <a:off x="549582" y="3523179"/>
            <a:ext cx="980802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Acknowledge biases (see Harvard implicit bias tests)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Don’t trust your first impressions!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 curious about difference (don’t ignore it)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Challenge  negative assumptions &amp; stereotypes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Don’t consciously suppress your bias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Don’t be too hard on yourself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Seek positive examples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989CBD5-5131-4A73-A9D6-DC5CD3234FA1}"/>
              </a:ext>
            </a:extLst>
          </p:cNvPr>
          <p:cNvSpPr txBox="1">
            <a:spLocks/>
          </p:cNvSpPr>
          <p:nvPr/>
        </p:nvSpPr>
        <p:spPr>
          <a:xfrm>
            <a:off x="1714646" y="2783064"/>
            <a:ext cx="8637667" cy="11336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Ways to Avoid Bias:</a:t>
            </a:r>
            <a:endParaRPr lang="en-US" sz="4400" b="1" dirty="0">
              <a:solidFill>
                <a:schemeClr val="tx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65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348</Words>
  <Application>Microsoft Office PowerPoint</Application>
  <PresentationFormat>Widescreen</PresentationFormat>
  <Paragraphs>59</Paragraphs>
  <Slides>4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Office Theme</vt:lpstr>
      <vt:lpstr>PowerPoint Presentation</vt:lpstr>
      <vt:lpstr>Unconscious Bias in Science</vt:lpstr>
      <vt:lpstr>Triggers</vt:lpstr>
      <vt:lpstr>Poll Everywhere Question: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Candice Harris</dc:creator>
  <cp:lastModifiedBy>Kathryn Elliott</cp:lastModifiedBy>
  <cp:revision>18</cp:revision>
  <dcterms:created xsi:type="dcterms:W3CDTF">2021-06-01T15:32:49Z</dcterms:created>
  <dcterms:modified xsi:type="dcterms:W3CDTF">2021-07-21T15:24:29Z</dcterms:modified>
</cp:coreProperties>
</file>